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23"/>
  </p:notesMasterIdLst>
  <p:handoutMasterIdLst>
    <p:handoutMasterId r:id="rId24"/>
  </p:handoutMasterIdLst>
  <p:sldIdLst>
    <p:sldId id="256" r:id="rId5"/>
    <p:sldId id="292" r:id="rId6"/>
    <p:sldId id="266" r:id="rId7"/>
    <p:sldId id="295" r:id="rId8"/>
    <p:sldId id="297" r:id="rId9"/>
    <p:sldId id="293" r:id="rId10"/>
    <p:sldId id="298" r:id="rId11"/>
    <p:sldId id="299" r:id="rId12"/>
    <p:sldId id="300" r:id="rId13"/>
    <p:sldId id="302" r:id="rId14"/>
    <p:sldId id="264" r:id="rId15"/>
    <p:sldId id="287" r:id="rId16"/>
    <p:sldId id="289" r:id="rId17"/>
    <p:sldId id="303" r:id="rId18"/>
    <p:sldId id="294" r:id="rId19"/>
    <p:sldId id="304" r:id="rId20"/>
    <p:sldId id="305" r:id="rId21"/>
    <p:sldId id="30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howGuides="1">
      <p:cViewPr varScale="1">
        <p:scale>
          <a:sx n="105" d="100"/>
          <a:sy n="105" d="100"/>
        </p:scale>
        <p:origin x="834" y="114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4/30/2025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4/30/2025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BE2C3-843C-2C40-0DA8-ABDCDB14C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6830FF-B846-A5E1-5CC5-621FC0C7A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1FB4B7-B80F-403A-40BE-3F37A8E26D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447D5-8776-16FB-EE8E-839798D208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99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544D6-F67D-509F-F153-ABC2C85CB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186393-1298-3A31-B460-ABB0D95875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B03F63-732B-3105-8FB3-08DED92A7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32E9D-1CD1-41FC-242E-1213F88F5E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549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9B0A9E-C2CE-27EC-1D3A-F7F85F52D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6C1C66-52C5-BB8A-B759-1C739FDB92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EC1500-D90B-9AB2-68CD-2E72D022ED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1AC1C-0494-BB7F-D1F6-E8B8D052CB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662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4AB2C9-8A6F-F557-211E-57F003E4C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90B04E-0EDF-3F75-E86C-425BFF935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0B7B54-CD86-1384-10E8-B27BEFDF2A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08A20-1B1E-AF8A-9780-DCB3282686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2714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5C19D7-9276-FE13-65C2-54ACA7D52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558CA5-1F34-D3CC-C621-AADFA3E5B0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1C8547-575B-F92F-AB6C-38BC95C6FD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898DA8-8B6D-BE20-2638-2809029020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34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9A46C-2B93-3FCD-BE05-92E890C2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F62981-88A3-2409-103A-D8B8E2493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F883C1-AB94-8749-470E-57856363DB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E5E52-F6EC-31EB-57AE-BA230814DB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318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9E1A0-A596-DC8D-65C5-52FDD1444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6291C1-D929-041E-B5E8-AD36A65669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FE3823-196C-4986-6610-1A9A014D99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DBA4D-2654-71B5-5574-848D8D155F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991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246A2-5ADE-F3ED-1BB2-57FEDA3E4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ACEF3A-8546-03C3-870A-2ECCAFCE0F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0D13D2-34C1-3B0C-3889-8838FA29AE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0E50C-82A3-5300-E308-47D883958F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81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5C9A2-6209-B081-DCA2-103AD6F04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64A26C-927A-7CA4-FAC5-C962DB02EC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07AB92-8908-E522-633C-A065FD840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BC81A-2C0B-3320-9F17-A98CA58130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372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22" r:id="rId20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1.png"/><Relationship Id="rId4" Type="http://schemas.openxmlformats.org/officeDocument/2006/relationships/slide" Target="slide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1.png"/><Relationship Id="rId4" Type="http://schemas.openxmlformats.org/officeDocument/2006/relationships/slide" Target="slid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1.png"/><Relationship Id="rId4" Type="http://schemas.openxmlformats.org/officeDocument/2006/relationships/slide" Target="sl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18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17.xml"/><Relationship Id="rId5" Type="http://schemas.openxmlformats.org/officeDocument/2006/relationships/image" Target="../media/image5.png"/><Relationship Id="rId4" Type="http://schemas.openxmlformats.org/officeDocument/2006/relationships/slide" Target="slide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070901"/>
            <a:ext cx="11265407" cy="703035"/>
          </a:xfrm>
        </p:spPr>
        <p:txBody>
          <a:bodyPr/>
          <a:lstStyle/>
          <a:p>
            <a:r>
              <a:rPr lang="en-US" dirty="0"/>
              <a:t>ONLINE APPOINTMENT BOOKING (HEALTHCARE)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  <p:sp>
        <p:nvSpPr>
          <p:cNvPr id="2" name="Title 7">
            <a:extLst>
              <a:ext uri="{FF2B5EF4-FFF2-40B4-BE49-F238E27FC236}">
                <a16:creationId xmlns:a16="http://schemas.microsoft.com/office/drawing/2014/main" id="{03F26BE6-8C6F-00FA-E245-06FCB797E1E0}"/>
              </a:ext>
            </a:extLst>
          </p:cNvPr>
          <p:cNvSpPr txBox="1">
            <a:spLocks/>
          </p:cNvSpPr>
          <p:nvPr/>
        </p:nvSpPr>
        <p:spPr>
          <a:xfrm>
            <a:off x="344424" y="2192565"/>
            <a:ext cx="11378182" cy="7030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1600" dirty="0"/>
              <a:t>Zohaib </a:t>
            </a:r>
            <a:r>
              <a:rPr lang="en-US" sz="1600" dirty="0" err="1"/>
              <a:t>waqar</a:t>
            </a:r>
            <a:endParaRPr lang="en-US" sz="1600" dirty="0"/>
          </a:p>
          <a:p>
            <a:pPr algn="r"/>
            <a:r>
              <a:rPr lang="en-US" sz="1600" dirty="0"/>
              <a:t>29 April 2025</a:t>
            </a:r>
          </a:p>
        </p:txBody>
      </p:sp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784D9-ECB0-AC2B-F07F-1350893CA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3F94-266A-A941-93D6-84C40908D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5064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Entity Relationship Diagram (ERD)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68052-4902-C7F3-B7E4-935C79934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136392"/>
            <a:ext cx="3606800" cy="3227766"/>
          </a:xfrm>
        </p:spPr>
        <p:txBody>
          <a:bodyPr/>
          <a:lstStyle/>
          <a:p>
            <a:r>
              <a:rPr lang="en-US" dirty="0"/>
              <a:t>Visual overview of entities: User, Profile, Appointment, Schedule​​.</a:t>
            </a:r>
          </a:p>
          <a:p>
            <a:r>
              <a:rPr lang="en-US" dirty="0"/>
              <a:t>​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373D79-599A-368D-420E-F24C0DCBA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528" y="657628"/>
            <a:ext cx="7532590" cy="606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91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REQUIREMENT ELICITATION 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Tools &amp;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requirement elicitation process involved a multi-faceted approach. </a:t>
            </a:r>
          </a:p>
          <a:p>
            <a:r>
              <a:rPr lang="en-US" dirty="0"/>
              <a:t>Conducted </a:t>
            </a:r>
            <a:r>
              <a:rPr lang="en-US" b="1" dirty="0"/>
              <a:t>interviews</a:t>
            </a:r>
            <a:r>
              <a:rPr lang="en-US" dirty="0"/>
              <a:t> to understand individual needs</a:t>
            </a:r>
          </a:p>
          <a:p>
            <a:r>
              <a:rPr lang="en-US" dirty="0"/>
              <a:t>Collaborative </a:t>
            </a:r>
            <a:r>
              <a:rPr lang="en-US" b="1" dirty="0"/>
              <a:t>workshops</a:t>
            </a:r>
            <a:r>
              <a:rPr lang="en-US" dirty="0"/>
              <a:t> to build consensus </a:t>
            </a:r>
          </a:p>
          <a:p>
            <a:r>
              <a:rPr lang="en-US" dirty="0"/>
              <a:t>Performed detailed </a:t>
            </a:r>
            <a:r>
              <a:rPr lang="en-US" b="1" dirty="0"/>
              <a:t>document analysis</a:t>
            </a:r>
            <a:r>
              <a:rPr lang="en-US" dirty="0"/>
              <a:t> to leverage existing resources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b="1" dirty="0"/>
              <a:t>Technical Tools </a:t>
            </a:r>
          </a:p>
          <a:p>
            <a:pPr lvl="1"/>
            <a:r>
              <a:rPr lang="en-US" dirty="0"/>
              <a:t>MS Word</a:t>
            </a:r>
          </a:p>
          <a:p>
            <a:pPr lvl="1"/>
            <a:r>
              <a:rPr lang="en-US" dirty="0"/>
              <a:t>Lucid chart &amp; Draw.io</a:t>
            </a:r>
          </a:p>
          <a:p>
            <a:pPr lvl="1"/>
            <a:r>
              <a:rPr lang="en-US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BA Techniques Demonstrated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Requirements Elicitation (questionnaires, analysis)​</a:t>
            </a:r>
          </a:p>
          <a:p>
            <a:r>
              <a:rPr lang="en-US" dirty="0"/>
              <a:t>Prioritization (</a:t>
            </a:r>
            <a:r>
              <a:rPr lang="en-US" dirty="0" err="1"/>
              <a:t>MoSCoW</a:t>
            </a:r>
            <a:r>
              <a:rPr lang="en-US" dirty="0"/>
              <a:t>)</a:t>
            </a:r>
          </a:p>
          <a:p>
            <a:r>
              <a:rPr lang="en-US" dirty="0"/>
              <a:t>BPMN for process mapping </a:t>
            </a:r>
          </a:p>
          <a:p>
            <a:r>
              <a:rPr lang="en-US" dirty="0"/>
              <a:t>Use Case Modeling</a:t>
            </a:r>
          </a:p>
          <a:p>
            <a:r>
              <a:rPr lang="nn-NO" dirty="0"/>
              <a:t>Wireframing for UI/UX design </a:t>
            </a:r>
            <a:endParaRPr lang="en-US" dirty="0"/>
          </a:p>
          <a:p>
            <a:r>
              <a:rPr lang="en-US" dirty="0"/>
              <a:t>Data Modeling (ERD)</a:t>
            </a:r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Challenges and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7199" y="2187362"/>
            <a:ext cx="5407891" cy="3633047"/>
          </a:xfrm>
          <a:noFill/>
        </p:spPr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b="1" dirty="0"/>
              <a:t>Challenge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marL="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lang="en-US" dirty="0"/>
              <a:t>Balancing between detailed requirements and avoiding scope creep</a:t>
            </a:r>
          </a:p>
          <a:p>
            <a:pPr marL="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ED842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lang="en-US" dirty="0"/>
              <a:t>Visualizing real-world scheduling complexity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187361"/>
            <a:ext cx="5628640" cy="3633047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Solution</a:t>
            </a:r>
            <a:endParaRPr lang="en-US" dirty="0"/>
          </a:p>
          <a:p>
            <a:pPr lvl="1"/>
            <a:r>
              <a:rPr lang="en-US" dirty="0"/>
              <a:t>Applied </a:t>
            </a:r>
            <a:r>
              <a:rPr lang="en-US" b="1" i="1" dirty="0" err="1"/>
              <a:t>MoSCoW</a:t>
            </a:r>
            <a:r>
              <a:rPr lang="en-US" dirty="0"/>
              <a:t> prioritization</a:t>
            </a:r>
          </a:p>
          <a:p>
            <a:pPr lvl="1"/>
            <a:r>
              <a:rPr lang="en-US" dirty="0"/>
              <a:t>Detailed wireframes and appointment validation rules​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C090B-E1B7-4F9B-2EE8-127A8D582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5092B1AD-E077-58DC-F13D-3DBF4F891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1757218"/>
          </a:xfrm>
          <a:noFill/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ABD8475A-453A-52F5-BA9A-60C76C00C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5709"/>
            <a:ext cx="9144000" cy="2776451"/>
          </a:xfrm>
          <a:noFill/>
        </p:spPr>
        <p:txBody>
          <a:bodyPr anchor="t"/>
          <a:lstStyle/>
          <a:p>
            <a:r>
              <a:rPr lang="en-US" dirty="0"/>
              <a:t>This project successfully demonstrates the end-to-end capabilities of a </a:t>
            </a:r>
            <a:r>
              <a:rPr lang="en-US" b="1" dirty="0"/>
              <a:t>Business Analyst</a:t>
            </a:r>
            <a:r>
              <a:rPr lang="en-US" dirty="0"/>
              <a:t> from understanding business needs to translating them into structured, actionable documentation. </a:t>
            </a:r>
          </a:p>
          <a:p>
            <a:r>
              <a:rPr lang="en-US" dirty="0"/>
              <a:t>By clearly defining the </a:t>
            </a:r>
            <a:r>
              <a:rPr lang="en-US" b="1" dirty="0"/>
              <a:t>business requirements</a:t>
            </a:r>
            <a:r>
              <a:rPr lang="en-US" dirty="0"/>
              <a:t>, </a:t>
            </a:r>
            <a:r>
              <a:rPr lang="en-US" b="1" dirty="0"/>
              <a:t>functional expectations</a:t>
            </a:r>
            <a:r>
              <a:rPr lang="en-US" dirty="0"/>
              <a:t>, and </a:t>
            </a:r>
            <a:r>
              <a:rPr lang="en-US" b="1" dirty="0"/>
              <a:t>technical design</a:t>
            </a:r>
            <a:r>
              <a:rPr lang="en-US" dirty="0"/>
              <a:t>, the project reflects a seamless flow from problem identification to solution design. </a:t>
            </a:r>
          </a:p>
          <a:p>
            <a:r>
              <a:rPr lang="en-US" dirty="0"/>
              <a:t>The process not only highlights core BA competencies such as </a:t>
            </a:r>
            <a:r>
              <a:rPr lang="en-US" b="1" dirty="0"/>
              <a:t>stakeholder analysis</a:t>
            </a:r>
            <a:r>
              <a:rPr lang="en-US" dirty="0"/>
              <a:t>, </a:t>
            </a:r>
            <a:r>
              <a:rPr lang="en-US" b="1" dirty="0"/>
              <a:t>wireframing</a:t>
            </a:r>
            <a:r>
              <a:rPr lang="en-US" dirty="0"/>
              <a:t>, </a:t>
            </a:r>
            <a:r>
              <a:rPr lang="en-US" b="1" dirty="0"/>
              <a:t>data modeling</a:t>
            </a:r>
            <a:r>
              <a:rPr lang="en-US" dirty="0"/>
              <a:t>, and </a:t>
            </a:r>
            <a:r>
              <a:rPr lang="en-US" b="1" dirty="0"/>
              <a:t>process mapping</a:t>
            </a:r>
            <a:r>
              <a:rPr lang="en-US" dirty="0"/>
              <a:t>, but also emphasizes the importance of aligning business goals with system capabilities. </a:t>
            </a:r>
          </a:p>
        </p:txBody>
      </p:sp>
    </p:spTree>
    <p:extLst>
      <p:ext uri="{BB962C8B-B14F-4D97-AF65-F5344CB8AC3E}">
        <p14:creationId xmlns:p14="http://schemas.microsoft.com/office/powerpoint/2010/main" val="1177970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Zohaib Waqar</a:t>
            </a:r>
          </a:p>
          <a:p>
            <a:r>
              <a:rPr lang="en-US" dirty="0"/>
              <a:t>devhub1992@gmail.com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0FC899-F80B-9FFB-5F3A-6B21D2781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732C-D991-D977-F46C-654F56B02F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5064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Use Case Diagram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4369C9-5C05-21C6-0EF4-0AD8269B7A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136392"/>
            <a:ext cx="3606800" cy="3227766"/>
          </a:xfrm>
        </p:spPr>
        <p:txBody>
          <a:bodyPr/>
          <a:lstStyle/>
          <a:p>
            <a:r>
              <a:rPr lang="en-US" dirty="0"/>
              <a:t>Visual overview of key interactions between users and the system's core functionalities</a:t>
            </a:r>
          </a:p>
          <a:p>
            <a:r>
              <a:rPr lang="en-US" dirty="0"/>
              <a:t>​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454992-69D3-F584-3B8E-071D6D3C62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63581" y="657628"/>
            <a:ext cx="7050483" cy="6066444"/>
          </a:xfrm>
          <a:prstGeom prst="rect">
            <a:avLst/>
          </a:prstGeom>
        </p:spPr>
      </p:pic>
      <p:pic>
        <p:nvPicPr>
          <p:cNvPr id="5" name="Picture 4">
            <a:hlinkClick r:id="rId4" action="ppaction://hlinksldjump"/>
            <a:extLst>
              <a:ext uri="{FF2B5EF4-FFF2-40B4-BE49-F238E27FC236}">
                <a16:creationId xmlns:a16="http://schemas.microsoft.com/office/drawing/2014/main" id="{79ADD10E-16E2-CFB3-4EED-A3044EC4D7B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36881" y="657628"/>
            <a:ext cx="365760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12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3E7C23-05D3-8B67-E0E8-6024C8BF5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D5B1A-7BAD-5F04-92A8-40CD640777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5064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System context Diagram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4AA7BD-835C-169F-1E8E-CC8AB84683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136392"/>
            <a:ext cx="3606800" cy="3227766"/>
          </a:xfrm>
        </p:spPr>
        <p:txBody>
          <a:bodyPr/>
          <a:lstStyle/>
          <a:p>
            <a:r>
              <a:rPr lang="en-US" dirty="0"/>
              <a:t>High-level overview of the system and its interactions with external entities.​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CAE7BB-DFC4-C8E8-F4D8-6993002FF8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63581" y="1340689"/>
            <a:ext cx="7050483" cy="4700322"/>
          </a:xfrm>
          <a:prstGeom prst="rect">
            <a:avLst/>
          </a:prstGeom>
        </p:spPr>
      </p:pic>
      <p:pic>
        <p:nvPicPr>
          <p:cNvPr id="4" name="Picture 3">
            <a:hlinkClick r:id="rId4" action="ppaction://hlinksldjump"/>
            <a:extLst>
              <a:ext uri="{FF2B5EF4-FFF2-40B4-BE49-F238E27FC236}">
                <a16:creationId xmlns:a16="http://schemas.microsoft.com/office/drawing/2014/main" id="{D31FB7C4-82E1-7B89-D047-D8B9C7CE9D5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36881" y="657628"/>
            <a:ext cx="365760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23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776B5-AB27-8D4F-3FF5-6FAC73093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09EA2-2851-1D91-F8EB-B6D8BC306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5064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Business Process Model and Notation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CC0D81-3186-142E-0B11-DD7B4A8E0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136392"/>
            <a:ext cx="3606800" cy="3227766"/>
          </a:xfrm>
        </p:spPr>
        <p:txBody>
          <a:bodyPr/>
          <a:lstStyle/>
          <a:p>
            <a:r>
              <a:rPr lang="en-US" dirty="0"/>
              <a:t>End-to-end business process flow, highlighting key activities, decisions, and participants.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5DA7F8-0E4B-BECD-32D6-C168B5E1F6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90832" y="629920"/>
            <a:ext cx="6964286" cy="6017768"/>
          </a:xfrm>
          <a:prstGeom prst="rect">
            <a:avLst/>
          </a:prstGeom>
        </p:spPr>
      </p:pic>
      <p:pic>
        <p:nvPicPr>
          <p:cNvPr id="4" name="Picture 3">
            <a:hlinkClick r:id="rId4" action="ppaction://hlinksldjump"/>
            <a:extLst>
              <a:ext uri="{FF2B5EF4-FFF2-40B4-BE49-F238E27FC236}">
                <a16:creationId xmlns:a16="http://schemas.microsoft.com/office/drawing/2014/main" id="{546F21E9-96D5-C513-B8B1-EF25002925C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36881" y="657628"/>
            <a:ext cx="365760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58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1499617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Agenda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201" y="2139696"/>
            <a:ext cx="3657600" cy="423367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Problem Statement &amp; Scope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Business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Business Goals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Functional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Functional Requirements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Technical Design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Entity Relationship Diagram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Tools Used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 Techniques Demonstrated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Challenges and Solutions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Conclusion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Digital platform for patients to book, reschedule, and cancel healthcare appointments online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Problem Statement &amp; 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Problem:</a:t>
            </a:r>
            <a:r>
              <a:rPr lang="en-US" b="1" dirty="0"/>
              <a:t> </a:t>
            </a:r>
          </a:p>
          <a:p>
            <a:r>
              <a:rPr lang="en-US" dirty="0"/>
              <a:t>Manual appointment booking caused double bookings, scheduling errors, lack of reporting​.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Scope:</a:t>
            </a:r>
          </a:p>
          <a:p>
            <a:r>
              <a:rPr lang="en-US" b="1" dirty="0"/>
              <a:t>In-Scope:</a:t>
            </a:r>
            <a:r>
              <a:rPr lang="en-US" dirty="0"/>
              <a:t> Appointment scheduling, rescheduling, reminders, reporting​.</a:t>
            </a:r>
          </a:p>
          <a:p>
            <a:r>
              <a:rPr lang="en-US" b="1" dirty="0"/>
              <a:t>Out-of-Scope: </a:t>
            </a:r>
            <a:r>
              <a:rPr lang="en-US" dirty="0"/>
              <a:t>Billing automation, patient diagnosis tracking.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2960F-BC6C-1645-6067-671A5E4B1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2614A-FD18-8C85-E0B8-BBD5C23FE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Business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92380-E0FB-4C5F-FE15-6923C9843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Identify business needs and major pain points​​.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Use Case Diagram</a:t>
            </a:r>
          </a:p>
          <a:p>
            <a:r>
              <a:rPr lang="en-US" dirty="0"/>
              <a:t>System Context Diagram</a:t>
            </a:r>
          </a:p>
          <a:p>
            <a:r>
              <a:rPr lang="en-US" dirty="0"/>
              <a:t>BPMN Process Flow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BC796276-F160-DF12-5750-11215456230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  <p:pic>
        <p:nvPicPr>
          <p:cNvPr id="5" name="Picture 4">
            <a:hlinkClick r:id="rId4" action="ppaction://hlinksldjump"/>
            <a:extLst>
              <a:ext uri="{FF2B5EF4-FFF2-40B4-BE49-F238E27FC236}">
                <a16:creationId xmlns:a16="http://schemas.microsoft.com/office/drawing/2014/main" id="{F635B0F7-F1C4-1AD7-D35D-A169B653DA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1242" y="4152905"/>
            <a:ext cx="274320" cy="274320"/>
          </a:xfrm>
          <a:prstGeom prst="rect">
            <a:avLst/>
          </a:prstGeom>
        </p:spPr>
      </p:pic>
      <p:pic>
        <p:nvPicPr>
          <p:cNvPr id="6" name="Picture 5">
            <a:hlinkClick r:id="rId6" action="ppaction://hlinksldjump"/>
            <a:extLst>
              <a:ext uri="{FF2B5EF4-FFF2-40B4-BE49-F238E27FC236}">
                <a16:creationId xmlns:a16="http://schemas.microsoft.com/office/drawing/2014/main" id="{3D1D5967-8977-1A7C-6251-26F248470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9130" y="4561337"/>
            <a:ext cx="274320" cy="274320"/>
          </a:xfrm>
          <a:prstGeom prst="rect">
            <a:avLst/>
          </a:prstGeom>
        </p:spPr>
      </p:pic>
      <p:pic>
        <p:nvPicPr>
          <p:cNvPr id="7" name="Picture 6">
            <a:hlinkClick r:id="rId7" action="ppaction://hlinksldjump"/>
            <a:extLst>
              <a:ext uri="{FF2B5EF4-FFF2-40B4-BE49-F238E27FC236}">
                <a16:creationId xmlns:a16="http://schemas.microsoft.com/office/drawing/2014/main" id="{598611FA-AAB9-946D-BBC9-A97E6D0246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978" y="4976596"/>
            <a:ext cx="27432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149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Business Goals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Eliminate manual inefficiencies</a:t>
            </a:r>
          </a:p>
          <a:p>
            <a:r>
              <a:rPr lang="en-US" dirty="0"/>
              <a:t>Improve patient experience</a:t>
            </a:r>
          </a:p>
          <a:p>
            <a:r>
              <a:rPr lang="en-US" dirty="0"/>
              <a:t>Enable data-driven decisions through reporting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4FFCB-66CA-80B3-8DBF-D504576CF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824F-443E-E54D-5C77-FFF42AB05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FUNCTIONAL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5C9FC-12CF-8B64-DFC5-9CF097938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Detail the system's functional requirements​​.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Registration Wireframe</a:t>
            </a:r>
          </a:p>
          <a:p>
            <a:r>
              <a:rPr lang="en-US" dirty="0"/>
              <a:t>Login Wireframe</a:t>
            </a:r>
          </a:p>
          <a:p>
            <a:r>
              <a:rPr lang="en-US" dirty="0"/>
              <a:t>Profile Management Wireframe</a:t>
            </a:r>
          </a:p>
          <a:p>
            <a:r>
              <a:rPr lang="en-US" dirty="0"/>
              <a:t>Appointment Booking Wireframe</a:t>
            </a:r>
          </a:p>
          <a:p>
            <a:r>
              <a:rPr lang="en-US" dirty="0"/>
              <a:t>Appointment History Wireframe</a:t>
            </a:r>
          </a:p>
          <a:p>
            <a:r>
              <a:rPr lang="en-US" dirty="0"/>
              <a:t>Reporting Wireframe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600FEE8C-6A97-CB60-10C5-5F94E67FEC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4188087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C3EA8-70F9-196E-5296-69F50E2A3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EF147-7AF7-78BE-13C4-193E7A742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Functional Requirements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429A8976-7BD1-960A-3B11-34263498F01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914A1F-CC2B-9884-8AD5-CB51BED711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Appointment booking &amp; rescheduling</a:t>
            </a:r>
          </a:p>
          <a:p>
            <a:r>
              <a:rPr lang="en-US" dirty="0"/>
              <a:t>Doctor schedule management</a:t>
            </a:r>
          </a:p>
          <a:p>
            <a:r>
              <a:rPr lang="en-US" dirty="0"/>
              <a:t>Enable data-driven decisions through reporting</a:t>
            </a:r>
          </a:p>
          <a:p>
            <a:r>
              <a:rPr lang="en-US" dirty="0"/>
              <a:t>Appointment reminders via SMS</a:t>
            </a:r>
          </a:p>
          <a:p>
            <a:r>
              <a:rPr lang="en-US" dirty="0"/>
              <a:t>Audit trails for accountability</a:t>
            </a:r>
          </a:p>
          <a:p>
            <a:r>
              <a:rPr lang="en-US" dirty="0"/>
              <a:t>Role-based access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D7DC825-E139-2678-8950-DDE1D62AF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availability display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945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4F911-FAD2-94BA-F98B-341568814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1C97F-B04B-1512-66D7-A791A82D4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Technical Design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06DECD-FBFE-85D0-80BE-BE746A1BA5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Define architecture, data model, and technology choices​​.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MVC (ASP.NET Core MVC framework)</a:t>
            </a:r>
          </a:p>
          <a:p>
            <a:r>
              <a:rPr lang="en-US" dirty="0"/>
              <a:t>MS SQL Server Database</a:t>
            </a:r>
          </a:p>
          <a:p>
            <a:r>
              <a:rPr lang="en-US" dirty="0"/>
              <a:t>Server-rendered HTML/CSS/JavaScript (Razor)​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F08D071E-9AAE-C63F-8A1A-C3AA52361A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232727745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74</TotalTime>
  <Words>534</Words>
  <Application>Microsoft Office PowerPoint</Application>
  <PresentationFormat>Widescreen</PresentationFormat>
  <Paragraphs>117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Gill Sans MT</vt:lpstr>
      <vt:lpstr>Wingdings 2</vt:lpstr>
      <vt:lpstr>DividendVTI</vt:lpstr>
      <vt:lpstr>ONLINE APPOINTMENT BOOKING (HEALTHCARE)</vt:lpstr>
      <vt:lpstr>Agenda </vt:lpstr>
      <vt:lpstr>Digital platform for patients to book, reschedule, and cancel healthcare appointments online</vt:lpstr>
      <vt:lpstr>Problem Statement &amp; Scope</vt:lpstr>
      <vt:lpstr>Business Requirements Document</vt:lpstr>
      <vt:lpstr>Key Business Goals</vt:lpstr>
      <vt:lpstr>FUNCTIONAL Requirements Document</vt:lpstr>
      <vt:lpstr>Key Functional Requirements</vt:lpstr>
      <vt:lpstr>Technical Design Document</vt:lpstr>
      <vt:lpstr>Entity Relationship Diagram (ERD)</vt:lpstr>
      <vt:lpstr>REQUIREMENT ELICITATION  Tools &amp; TECHNIQUES</vt:lpstr>
      <vt:lpstr>BA Techniques Demonstrated</vt:lpstr>
      <vt:lpstr>Challenges and Solutions</vt:lpstr>
      <vt:lpstr>Conclusion</vt:lpstr>
      <vt:lpstr>Thank you</vt:lpstr>
      <vt:lpstr>Use Case Diagram</vt:lpstr>
      <vt:lpstr>System context Diagram</vt:lpstr>
      <vt:lpstr>Business Process Model and Notation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NetPC</dc:creator>
  <cp:lastModifiedBy>NetPC</cp:lastModifiedBy>
  <cp:revision>32</cp:revision>
  <dcterms:created xsi:type="dcterms:W3CDTF">2025-04-29T03:36:39Z</dcterms:created>
  <dcterms:modified xsi:type="dcterms:W3CDTF">2025-04-30T04:22:54Z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